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Lst>
  <p:sldSz cy="10058400" cx="7772400"/>
  <p:notesSz cx="6858000" cy="9144000"/>
  <p:embeddedFontLst>
    <p:embeddedFont>
      <p:font typeface="Halant"/>
      <p:regular r:id="rId20"/>
      <p:bold r:id="rId21"/>
    </p:embeddedFont>
    <p:embeddedFont>
      <p:font typeface="Inter SemiBold"/>
      <p:regular r:id="rId22"/>
      <p:bold r:id="rId23"/>
      <p:italic r:id="rId24"/>
      <p:boldItalic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SemiBold"/>
      <p:regular r:id="rId34"/>
      <p:bold r:id="rId35"/>
      <p:italic r:id="rId36"/>
      <p:boldItalic r:id="rId37"/>
    </p:embeddedFont>
    <p:embeddedFont>
      <p:font typeface="Plus Jakarta Sans Medium"/>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E5A367-8418-4DCF-9760-6A715E3AEC79}">
  <a:tblStyle styleId="{D3E5A367-8418-4DCF-9760-6A715E3AEC7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0A4B373-58B4-4285-87F1-2EFE1477321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20" Type="http://schemas.openxmlformats.org/officeDocument/2006/relationships/font" Target="fonts/Halant-regular.fntdata"/><Relationship Id="rId41" Type="http://schemas.openxmlformats.org/officeDocument/2006/relationships/font" Target="fonts/PlusJakartaSansMedium-boldItalic.fntdata"/><Relationship Id="rId22" Type="http://schemas.openxmlformats.org/officeDocument/2006/relationships/font" Target="fonts/InterSemiBold-regular.fntdata"/><Relationship Id="rId21" Type="http://schemas.openxmlformats.org/officeDocument/2006/relationships/font" Target="fonts/Halant-bold.fntdata"/><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regular.fntdata"/><Relationship Id="rId25" Type="http://schemas.openxmlformats.org/officeDocument/2006/relationships/font" Target="fonts/InterSemiBold-boldItalic.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2.xml"/><Relationship Id="rId33" Type="http://schemas.openxmlformats.org/officeDocument/2006/relationships/font" Target="fonts/PlusJakartaSans-boldItalic.fntdata"/><Relationship Id="rId10" Type="http://schemas.openxmlformats.org/officeDocument/2006/relationships/slide" Target="slides/slide1.xml"/><Relationship Id="rId32" Type="http://schemas.openxmlformats.org/officeDocument/2006/relationships/font" Target="fonts/PlusJakartaSans-italic.fntdata"/><Relationship Id="rId13" Type="http://schemas.openxmlformats.org/officeDocument/2006/relationships/slide" Target="slides/slide4.xml"/><Relationship Id="rId35" Type="http://schemas.openxmlformats.org/officeDocument/2006/relationships/font" Target="fonts/PlusJakartaSansSemiBold-bold.fntdata"/><Relationship Id="rId12" Type="http://schemas.openxmlformats.org/officeDocument/2006/relationships/slide" Target="slides/slide3.xml"/><Relationship Id="rId34" Type="http://schemas.openxmlformats.org/officeDocument/2006/relationships/font" Target="fonts/PlusJakartaSansSemiBold-regular.fntdata"/><Relationship Id="rId15" Type="http://schemas.openxmlformats.org/officeDocument/2006/relationships/slide" Target="slides/slide6.xml"/><Relationship Id="rId37" Type="http://schemas.openxmlformats.org/officeDocument/2006/relationships/font" Target="fonts/PlusJakartaSansSemiBold-boldItalic.fntdata"/><Relationship Id="rId14" Type="http://schemas.openxmlformats.org/officeDocument/2006/relationships/slide" Target="slides/slide5.xml"/><Relationship Id="rId36" Type="http://schemas.openxmlformats.org/officeDocument/2006/relationships/font" Target="fonts/PlusJakartaSansSemiBold-italic.fntdata"/><Relationship Id="rId17" Type="http://schemas.openxmlformats.org/officeDocument/2006/relationships/slide" Target="slides/slide8.xml"/><Relationship Id="rId39" Type="http://schemas.openxmlformats.org/officeDocument/2006/relationships/font" Target="fonts/PlusJakartaSansMedium-bold.fntdata"/><Relationship Id="rId16" Type="http://schemas.openxmlformats.org/officeDocument/2006/relationships/slide" Target="slides/slide7.xml"/><Relationship Id="rId38" Type="http://schemas.openxmlformats.org/officeDocument/2006/relationships/font" Target="fonts/PlusJakartaSansMedium-regular.fntdata"/><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33153622ce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33153622c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33153622ce_0_4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33153622ce_0_4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33153622ce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33153622ce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33153622ce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33153622ce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322af344d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322af344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322af344d5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322af344d5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33153622ce_0_2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33153622ce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3153622ce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33153622ce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33153622ce_0_3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33153622ce_0_3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3c46a7c11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3c46a7c1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4.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 Id="rId6" Type="http://schemas.openxmlformats.org/officeDocument/2006/relationships/hyperlink" Target="https://slate.com/news-and-politics/2021/09/atlantic-slave-trade-history-animated-interactive.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 Id="rId6" Type="http://schemas.openxmlformats.org/officeDocument/2006/relationships/hyperlink" Target="https://slate.com/news-and-politics/2021/09/atlantic-slave-trade-history-animated-interactive.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pic>
        <p:nvPicPr>
          <p:cNvPr id="189" name="Google Shape;189;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0" name="Google Shape;190;p49"/>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The Atlantic Slave Trade</a:t>
            </a:r>
            <a:endParaRPr sz="1200">
              <a:solidFill>
                <a:srgbClr val="000000"/>
              </a:solidFill>
              <a:latin typeface="Plus Jakarta Sans Medium"/>
              <a:ea typeface="Plus Jakarta Sans Medium"/>
              <a:cs typeface="Plus Jakarta Sans Medium"/>
              <a:sym typeface="Plus Jakarta Sans Medium"/>
            </a:endParaRPr>
          </a:p>
        </p:txBody>
      </p:sp>
      <p:pic>
        <p:nvPicPr>
          <p:cNvPr id="191" name="Google Shape;191;p49"/>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92" name="Google Shape;192;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4" name="Google Shape;194;p49"/>
          <p:cNvSpPr txBox="1"/>
          <p:nvPr/>
        </p:nvSpPr>
        <p:spPr>
          <a:xfrm>
            <a:off x="1587500" y="1121319"/>
            <a:ext cx="5898000" cy="92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Contextualization &amp; Sourcing</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95" name="Google Shape;195;p49"/>
          <p:cNvSpPr txBox="1"/>
          <p:nvPr/>
        </p:nvSpPr>
        <p:spPr>
          <a:xfrm>
            <a:off x="330000" y="7736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96" name="Google Shape;196;p49"/>
          <p:cNvPicPr preferRelativeResize="0"/>
          <p:nvPr/>
        </p:nvPicPr>
        <p:blipFill>
          <a:blip r:embed="rId5">
            <a:alphaModFix/>
          </a:blip>
          <a:stretch>
            <a:fillRect/>
          </a:stretch>
        </p:blipFill>
        <p:spPr>
          <a:xfrm>
            <a:off x="712950" y="1167069"/>
            <a:ext cx="835800" cy="835800"/>
          </a:xfrm>
          <a:prstGeom prst="rect">
            <a:avLst/>
          </a:prstGeom>
          <a:noFill/>
          <a:ln>
            <a:noFill/>
          </a:ln>
        </p:spPr>
      </p:pic>
      <p:graphicFrame>
        <p:nvGraphicFramePr>
          <p:cNvPr id="197" name="Google Shape;197;p49"/>
          <p:cNvGraphicFramePr/>
          <p:nvPr/>
        </p:nvGraphicFramePr>
        <p:xfrm>
          <a:off x="941750" y="2058800"/>
          <a:ext cx="3000000" cy="3000000"/>
        </p:xfrm>
        <a:graphic>
          <a:graphicData uri="http://schemas.openxmlformats.org/drawingml/2006/table">
            <a:tbl>
              <a:tblPr>
                <a:noFill/>
                <a:tableStyleId>{D3E5A367-8418-4DCF-9760-6A715E3AEC79}</a:tableStyleId>
              </a:tblPr>
              <a:tblGrid>
                <a:gridCol w="5867400"/>
              </a:tblGrid>
              <a:tr h="381000">
                <a:tc>
                  <a:txBody>
                    <a:bodyPr/>
                    <a:lstStyle/>
                    <a:p>
                      <a:pPr indent="0" lvl="0" marL="0" rtl="0" algn="ctr">
                        <a:spcBef>
                          <a:spcPts val="0"/>
                        </a:spcBef>
                        <a:spcAft>
                          <a:spcPts val="0"/>
                        </a:spcAft>
                        <a:buNone/>
                      </a:pPr>
                      <a:r>
                        <a:rPr b="1" lang="en" sz="1200">
                          <a:latin typeface="Inter"/>
                          <a:ea typeface="Inter"/>
                          <a:cs typeface="Inter"/>
                          <a:sym typeface="Inter"/>
                        </a:rPr>
                        <a:t>What is the Context? - On the Atlantic Slave Trade</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From the 1500s-1800s, over 12.5 million Africans were transported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10 million of the above survived the voyage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400,000 went to North America; 1.3 million to Central America; 4 million to the </a:t>
                      </a:r>
                      <a:r>
                        <a:rPr lang="en" sz="1200">
                          <a:solidFill>
                            <a:schemeClr val="dk1"/>
                          </a:solidFill>
                          <a:latin typeface="Inter"/>
                          <a:ea typeface="Inter"/>
                          <a:cs typeface="Inter"/>
                          <a:sym typeface="Inter"/>
                        </a:rPr>
                        <a:t>Caribbean</a:t>
                      </a:r>
                      <a:r>
                        <a:rPr lang="en" sz="1200">
                          <a:solidFill>
                            <a:schemeClr val="dk1"/>
                          </a:solidFill>
                          <a:latin typeface="Inter"/>
                          <a:ea typeface="Inter"/>
                          <a:cs typeface="Inter"/>
                          <a:sym typeface="Inter"/>
                        </a:rPr>
                        <a:t>; 4.8 million to Brazil</a:t>
                      </a:r>
                      <a:endParaRPr sz="1200">
                        <a:latin typeface="Inter"/>
                        <a:ea typeface="Inter"/>
                        <a:cs typeface="Inter"/>
                        <a:sym typeface="Inter"/>
                      </a:endParaRPr>
                    </a:p>
                  </a:txBody>
                  <a:tcPr marT="91425" marB="91425" marR="91425" marL="91425"/>
                </a:tc>
              </a:tr>
            </a:tbl>
          </a:graphicData>
        </a:graphic>
      </p:graphicFrame>
      <p:sp>
        <p:nvSpPr>
          <p:cNvPr id="198" name="Google Shape;198;p49"/>
          <p:cNvSpPr txBox="1"/>
          <p:nvPr/>
        </p:nvSpPr>
        <p:spPr>
          <a:xfrm>
            <a:off x="338625" y="3343525"/>
            <a:ext cx="7112400" cy="57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&amp; Notes:</a:t>
            </a:r>
            <a:r>
              <a:rPr lang="en" sz="1200">
                <a:solidFill>
                  <a:schemeClr val="dk1"/>
                </a:solidFill>
                <a:latin typeface="Halant"/>
                <a:ea typeface="Halant"/>
                <a:cs typeface="Halant"/>
                <a:sym typeface="Halant"/>
              </a:rPr>
              <a:t> Go to</a:t>
            </a:r>
            <a:r>
              <a:rPr lang="en" sz="1200" u="sng">
                <a:solidFill>
                  <a:schemeClr val="hlink"/>
                </a:solidFill>
                <a:latin typeface="Halant"/>
                <a:ea typeface="Halant"/>
                <a:cs typeface="Halant"/>
                <a:sym typeface="Halant"/>
                <a:hlinkClick r:id="rId6"/>
              </a:rPr>
              <a:t> Slate’s The Atlantic Slave Trade Interactive</a:t>
            </a:r>
            <a:r>
              <a:rPr lang="en" sz="1200">
                <a:solidFill>
                  <a:schemeClr val="dk1"/>
                </a:solidFill>
                <a:latin typeface="Halant"/>
                <a:ea typeface="Halant"/>
                <a:cs typeface="Halant"/>
                <a:sym typeface="Halant"/>
              </a:rPr>
              <a:t>. Scroll down to the Interactive Map. Note that larger dots illustrate more enslaved people on board. The Interactive Map is designed to provide a visual representation of the scale Middle Passage portion of the Transatlantic Slave Trade</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Three times during the video, pause it and click and dot. Take note of the specific details about that ship. Click “More Info” to learn additional information.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stood out to you the most during the interactive?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you left wondering?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What’s missing from this when considering the Middle Passage and Atlantic Slave Trade?</a:t>
            </a:r>
            <a:endParaRPr b="1" sz="1200">
              <a:solidFill>
                <a:schemeClr val="dk1"/>
              </a:solidFill>
              <a:latin typeface="Halant"/>
              <a:ea typeface="Halant"/>
              <a:cs typeface="Halant"/>
              <a:sym typeface="Halant"/>
            </a:endParaRPr>
          </a:p>
        </p:txBody>
      </p:sp>
      <p:graphicFrame>
        <p:nvGraphicFramePr>
          <p:cNvPr id="199" name="Google Shape;199;p49"/>
          <p:cNvGraphicFramePr/>
          <p:nvPr/>
        </p:nvGraphicFramePr>
        <p:xfrm>
          <a:off x="338550" y="4800600"/>
          <a:ext cx="3000000" cy="3000000"/>
        </p:xfrm>
        <a:graphic>
          <a:graphicData uri="http://schemas.openxmlformats.org/drawingml/2006/table">
            <a:tbl>
              <a:tblPr>
                <a:noFill/>
                <a:tableStyleId>{D3E5A367-8418-4DCF-9760-6A715E3AEC79}</a:tableStyleId>
              </a:tblPr>
              <a:tblGrid>
                <a:gridCol w="557550"/>
                <a:gridCol w="1368250"/>
                <a:gridCol w="970925"/>
                <a:gridCol w="1218275"/>
                <a:gridCol w="1599450"/>
                <a:gridCol w="1397975"/>
              </a:tblGrid>
              <a:tr h="686150">
                <a:tc>
                  <a:txBody>
                    <a:bodyPr/>
                    <a:lstStyle/>
                    <a:p>
                      <a:pPr indent="0" lvl="0" marL="0" rtl="0" algn="l">
                        <a:spcBef>
                          <a:spcPts val="0"/>
                        </a:spcBef>
                        <a:spcAft>
                          <a:spcPts val="0"/>
                        </a:spcAft>
                        <a:buNone/>
                      </a:pPr>
                      <a:r>
                        <a:rPr b="1" lang="en" sz="1200">
                          <a:latin typeface="Inter"/>
                          <a:ea typeface="Inter"/>
                          <a:cs typeface="Inter"/>
                          <a:sym typeface="Inter"/>
                        </a:rPr>
                        <a:t>Date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Ship Name and Flag (Nation)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Origin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Destination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Total Journeys and Number of Africans Carried</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Additional Piece of Information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8" name="Shape 308"/>
        <p:cNvGrpSpPr/>
        <p:nvPr/>
      </p:nvGrpSpPr>
      <p:grpSpPr>
        <a:xfrm>
          <a:off x="0" y="0"/>
          <a:ext cx="0" cy="0"/>
          <a:chOff x="0" y="0"/>
          <a:chExt cx="0" cy="0"/>
        </a:xfrm>
      </p:grpSpPr>
      <p:sp>
        <p:nvSpPr>
          <p:cNvPr id="309" name="Google Shape;309;p5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Source: Lawrence Hill, </a:t>
            </a:r>
            <a:r>
              <a:rPr i="1" lang="en" sz="1300">
                <a:solidFill>
                  <a:schemeClr val="dk1"/>
                </a:solidFill>
                <a:latin typeface="Inter SemiBold"/>
                <a:ea typeface="Inter SemiBold"/>
                <a:cs typeface="Inter SemiBold"/>
                <a:sym typeface="Inter SemiBold"/>
              </a:rPr>
              <a:t>Someone Knows My Name</a:t>
            </a:r>
            <a:r>
              <a:rPr lang="en" sz="1300">
                <a:solidFill>
                  <a:schemeClr val="dk1"/>
                </a:solidFill>
                <a:latin typeface="Inter SemiBold"/>
                <a:ea typeface="Inter SemiBold"/>
                <a:cs typeface="Inter SemiBold"/>
                <a:sym typeface="Inter SemiBold"/>
              </a:rPr>
              <a:t>, 2007. </a:t>
            </a:r>
            <a:endParaRPr sz="1300">
              <a:latin typeface="Inter"/>
              <a:ea typeface="Inter"/>
              <a:cs typeface="Inter"/>
              <a:sym typeface="Inter"/>
            </a:endParaRPr>
          </a:p>
        </p:txBody>
      </p:sp>
      <p:graphicFrame>
        <p:nvGraphicFramePr>
          <p:cNvPr id="310" name="Google Shape;310;p58"/>
          <p:cNvGraphicFramePr/>
          <p:nvPr/>
        </p:nvGraphicFramePr>
        <p:xfrm>
          <a:off x="940553" y="1687347"/>
          <a:ext cx="3000000" cy="3000000"/>
        </p:xfrm>
        <a:graphic>
          <a:graphicData uri="http://schemas.openxmlformats.org/drawingml/2006/table">
            <a:tbl>
              <a:tblPr>
                <a:noFill/>
                <a:tableStyleId>{90A4B373-58B4-4285-87F1-2EFE14773218}</a:tableStyleId>
              </a:tblPr>
              <a:tblGrid>
                <a:gridCol w="1945825"/>
                <a:gridCol w="1426950"/>
                <a:gridCol w="2494825"/>
              </a:tblGrid>
              <a:tr h="299750">
                <a:tc gridSpan="3">
                  <a:txBody>
                    <a:bodyPr/>
                    <a:lstStyle/>
                    <a:p>
                      <a:pPr indent="0" lvl="0" marL="0" rtl="0" algn="l">
                        <a:spcBef>
                          <a:spcPts val="0"/>
                        </a:spcBef>
                        <a:spcAft>
                          <a:spcPts val="0"/>
                        </a:spcAft>
                        <a:buNone/>
                      </a:pPr>
                      <a:r>
                        <a:rPr lang="en" sz="1300">
                          <a:solidFill>
                            <a:schemeClr val="dk1"/>
                          </a:solidFill>
                          <a:latin typeface="Halant"/>
                          <a:ea typeface="Halant"/>
                          <a:cs typeface="Halant"/>
                          <a:sym typeface="Halant"/>
                        </a:rPr>
                        <a:t>Source: Sowande’ M. Mustakeem, </a:t>
                      </a:r>
                      <a:r>
                        <a:rPr i="1" lang="en" sz="1300">
                          <a:solidFill>
                            <a:schemeClr val="dk1"/>
                          </a:solidFill>
                          <a:latin typeface="Halant"/>
                          <a:ea typeface="Halant"/>
                          <a:cs typeface="Halant"/>
                          <a:sym typeface="Halant"/>
                        </a:rPr>
                        <a:t>Slavery at Sea: Terror, Sex, and Sickness in the Middle Passage</a:t>
                      </a:r>
                      <a:r>
                        <a:rPr lang="en" sz="1300">
                          <a:solidFill>
                            <a:schemeClr val="dk1"/>
                          </a:solidFill>
                          <a:latin typeface="Halant"/>
                          <a:ea typeface="Halant"/>
                          <a:cs typeface="Halant"/>
                          <a:sym typeface="Halant"/>
                        </a:rPr>
                        <a:t>, 2016.</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Sowande’ M. Mustakeem is an assistant professor of History and of African and African-American Studies at Washington University in St. Lous, Missouri.</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Alongside weaponry, upon boarding slaves, sailors immediately moved them into designated holdings confining them them throughout much of the journey. Physical separation and the movement of the captives into differing spaces varied according to commanders’ preferences and a ship’s size. As </a:t>
                      </a:r>
                      <a:r>
                        <a:rPr lang="en" sz="1200">
                          <a:solidFill>
                            <a:schemeClr val="dk1"/>
                          </a:solidFill>
                          <a:highlight>
                            <a:srgbClr val="E95C3D"/>
                          </a:highlight>
                          <a:latin typeface="Inter"/>
                          <a:ea typeface="Inter"/>
                          <a:cs typeface="Inter"/>
                          <a:sym typeface="Inter"/>
                        </a:rPr>
                        <a:t>custodians within the human manufacturing process</a:t>
                      </a:r>
                      <a:r>
                        <a:rPr lang="en" sz="1200">
                          <a:solidFill>
                            <a:schemeClr val="dk1"/>
                          </a:solidFill>
                          <a:latin typeface="Inter"/>
                          <a:ea typeface="Inter"/>
                          <a:cs typeface="Inter"/>
                          <a:sym typeface="Inter"/>
                        </a:rPr>
                        <a:t>, their primary duty rested on employing precautionary measures to reduce any immediate prospects for future rebellion. </a:t>
                      </a:r>
                      <a:r>
                        <a:rPr lang="en" sz="1200">
                          <a:solidFill>
                            <a:schemeClr val="dk1"/>
                          </a:solidFill>
                          <a:highlight>
                            <a:srgbClr val="E95C3D"/>
                          </a:highlight>
                          <a:latin typeface="Inter"/>
                          <a:ea typeface="Inter"/>
                          <a:cs typeface="Inter"/>
                          <a:sym typeface="Inter"/>
                        </a:rPr>
                        <a:t>Prevailing fears</a:t>
                      </a:r>
                      <a:r>
                        <a:rPr lang="en" sz="1200">
                          <a:solidFill>
                            <a:schemeClr val="dk1"/>
                          </a:solidFill>
                          <a:latin typeface="Inter"/>
                          <a:ea typeface="Inter"/>
                          <a:cs typeface="Inter"/>
                          <a:sym typeface="Inter"/>
                        </a:rPr>
                        <a:t> of unrest took on explicitly gendered </a:t>
                      </a:r>
                      <a:r>
                        <a:rPr lang="en" sz="1200">
                          <a:solidFill>
                            <a:schemeClr val="dk1"/>
                          </a:solidFill>
                          <a:highlight>
                            <a:srgbClr val="E95C3D"/>
                          </a:highlight>
                          <a:latin typeface="Inter"/>
                          <a:ea typeface="Inter"/>
                          <a:cs typeface="Inter"/>
                          <a:sym typeface="Inter"/>
                        </a:rPr>
                        <a:t>overtones</a:t>
                      </a:r>
                      <a:r>
                        <a:rPr lang="en" sz="1200">
                          <a:solidFill>
                            <a:schemeClr val="dk1"/>
                          </a:solidFill>
                          <a:latin typeface="Inter"/>
                          <a:ea typeface="Inter"/>
                          <a:cs typeface="Inter"/>
                          <a:sym typeface="Inter"/>
                        </a:rPr>
                        <a:t>, routinely centering black men as the primary targets of uprisings, forcing them into the bottom holds of ships separate from the stowage of females and children.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highlight>
                            <a:srgbClr val="F1AF4B"/>
                          </a:highlight>
                          <a:latin typeface="Inter"/>
                          <a:ea typeface="Inter"/>
                          <a:cs typeface="Inter"/>
                          <a:sym typeface="Inter"/>
                        </a:rPr>
                        <a:t>Bondwomen contemplated and actively participated in open resistance aboard slave ships,</a:t>
                      </a:r>
                      <a:r>
                        <a:rPr lang="en" sz="1200">
                          <a:solidFill>
                            <a:schemeClr val="dk1"/>
                          </a:solidFill>
                          <a:latin typeface="Inter"/>
                          <a:ea typeface="Inter"/>
                          <a:cs typeface="Inter"/>
                          <a:sym typeface="Inter"/>
                        </a:rPr>
                        <a:t> but motivating factors as well as any </a:t>
                      </a:r>
                      <a:r>
                        <a:rPr lang="en" sz="1200">
                          <a:solidFill>
                            <a:schemeClr val="dk1"/>
                          </a:solidFill>
                          <a:highlight>
                            <a:srgbClr val="E95C3D"/>
                          </a:highlight>
                          <a:latin typeface="Inter"/>
                          <a:ea typeface="Inter"/>
                          <a:cs typeface="Inter"/>
                          <a:sym typeface="Inter"/>
                        </a:rPr>
                        <a:t>schematic plans</a:t>
                      </a:r>
                      <a:r>
                        <a:rPr lang="en" sz="1200">
                          <a:solidFill>
                            <a:schemeClr val="dk1"/>
                          </a:solidFill>
                          <a:latin typeface="Inter"/>
                          <a:ea typeface="Inter"/>
                          <a:cs typeface="Inter"/>
                          <a:sym typeface="Inter"/>
                        </a:rPr>
                        <a:t> they devised are not revealed in surviving records.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In 1776, a slave revolt occurred on the </a:t>
                      </a:r>
                      <a:r>
                        <a:rPr i="1" lang="en" sz="1200">
                          <a:solidFill>
                            <a:schemeClr val="dk1"/>
                          </a:solidFill>
                          <a:latin typeface="Inter"/>
                          <a:ea typeface="Inter"/>
                          <a:cs typeface="Inter"/>
                          <a:sym typeface="Inter"/>
                        </a:rPr>
                        <a:t>Thames</a:t>
                      </a:r>
                      <a:r>
                        <a:rPr lang="en" sz="1200">
                          <a:solidFill>
                            <a:schemeClr val="dk1"/>
                          </a:solidFill>
                          <a:latin typeface="Inter"/>
                          <a:ea typeface="Inter"/>
                          <a:cs typeface="Inter"/>
                          <a:sym typeface="Inter"/>
                        </a:rPr>
                        <a:t> during the Middle Passage. The ship’s physician noted the particular role that women played in the uprising.]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serving as a spy, after determining the sailors were asleep, a bondwoman allegedly brought “a Hammer at the same time (all the Weapons that she could find) to execute the Treachery.” Knowing that females’ quarters were in many cases stowed near the storage room, this enabled the woman to secure an array of arms for herself and her fellow </a:t>
                      </a:r>
                      <a:r>
                        <a:rPr lang="en" sz="1200">
                          <a:solidFill>
                            <a:schemeClr val="dk1"/>
                          </a:solidFill>
                          <a:highlight>
                            <a:srgbClr val="E95C3D"/>
                          </a:highlight>
                          <a:latin typeface="Inter"/>
                          <a:ea typeface="Inter"/>
                          <a:cs typeface="Inter"/>
                          <a:sym typeface="Inter"/>
                        </a:rPr>
                        <a:t>insurgents</a:t>
                      </a:r>
                      <a:r>
                        <a:rPr lang="en" sz="1200">
                          <a:solidFill>
                            <a:schemeClr val="dk1"/>
                          </a:solidFill>
                          <a:latin typeface="Inter"/>
                          <a:ea typeface="Inter"/>
                          <a:cs typeface="Inter"/>
                          <a:sym typeface="Inter"/>
                        </a:rPr>
                        <a:t>. Traveling unbound by the physical restraints of shackles and irons in contrast to their male  conspirators, some black women manipulated sailors’ views of them as submissive and far less threatening, using it according to their own needs, even amid battle. </a:t>
                      </a:r>
                      <a:r>
                        <a:rPr lang="en" sz="1200">
                          <a:solidFill>
                            <a:schemeClr val="dk1"/>
                          </a:solidFill>
                          <a:highlight>
                            <a:srgbClr val="38E0A4"/>
                          </a:highlight>
                          <a:latin typeface="Inter"/>
                          <a:ea typeface="Inter"/>
                          <a:cs typeface="Inter"/>
                          <a:sym typeface="Inter"/>
                        </a:rPr>
                        <a:t>Female captives, therefore, played much more vital roles in the implementation of slave ship rebellions</a:t>
                      </a:r>
                      <a:r>
                        <a:rPr lang="en" sz="1200">
                          <a:solidFill>
                            <a:schemeClr val="dk1"/>
                          </a:solidFill>
                          <a:latin typeface="Inter"/>
                          <a:ea typeface="Inter"/>
                          <a:cs typeface="Inter"/>
                          <a:sym typeface="Inter"/>
                        </a:rPr>
                        <a:t>, through which they affirmed their humanity, defied gendered stereotypes held about them, and took their fate out of their captors’’ hands and back into their own.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311" name="Google Shape;311;p58"/>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Secondary Source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Slavery at Sea</a:t>
            </a:r>
            <a:endParaRPr i="1" sz="1200">
              <a:solidFill>
                <a:srgbClr val="000000"/>
              </a:solidFill>
              <a:latin typeface="Plus Jakarta Sans Medium"/>
              <a:ea typeface="Plus Jakarta Sans Medium"/>
              <a:cs typeface="Plus Jakarta Sans Medium"/>
              <a:sym typeface="Plus Jakarta Sans Medium"/>
            </a:endParaRPr>
          </a:p>
        </p:txBody>
      </p:sp>
      <p:pic>
        <p:nvPicPr>
          <p:cNvPr id="312" name="Google Shape;312;p58"/>
          <p:cNvPicPr preferRelativeResize="0"/>
          <p:nvPr/>
        </p:nvPicPr>
        <p:blipFill>
          <a:blip r:embed="rId3">
            <a:alphaModFix/>
          </a:blip>
          <a:stretch>
            <a:fillRect/>
          </a:stretch>
        </p:blipFill>
        <p:spPr>
          <a:xfrm>
            <a:off x="216272" y="154797"/>
            <a:ext cx="1056536" cy="438114"/>
          </a:xfrm>
          <a:prstGeom prst="rect">
            <a:avLst/>
          </a:prstGeom>
          <a:noFill/>
          <a:ln>
            <a:noFill/>
          </a:ln>
        </p:spPr>
      </p:pic>
      <p:sp>
        <p:nvSpPr>
          <p:cNvPr id="313" name="Google Shape;313;p58"/>
          <p:cNvSpPr txBox="1"/>
          <p:nvPr/>
        </p:nvSpPr>
        <p:spPr>
          <a:xfrm>
            <a:off x="457200" y="762000"/>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writing utensil and three highlighters, annotate the text below. In the margin, write one question about the text or summarize a main idea.</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 	Words that are new or unclear   	   Something that is surprising to learn 	      A main claim</a:t>
            </a:r>
            <a:endParaRPr sz="1200">
              <a:solidFill>
                <a:schemeClr val="dk1"/>
              </a:solidFill>
              <a:latin typeface="Halant"/>
              <a:ea typeface="Halant"/>
              <a:cs typeface="Halant"/>
              <a:sym typeface="Halant"/>
            </a:endParaRPr>
          </a:p>
        </p:txBody>
      </p:sp>
      <p:sp>
        <p:nvSpPr>
          <p:cNvPr id="314" name="Google Shape;314;p58"/>
          <p:cNvSpPr/>
          <p:nvPr/>
        </p:nvSpPr>
        <p:spPr>
          <a:xfrm>
            <a:off x="682000" y="1369125"/>
            <a:ext cx="270000" cy="2421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5" name="Google Shape;315;p58"/>
          <p:cNvSpPr/>
          <p:nvPr/>
        </p:nvSpPr>
        <p:spPr>
          <a:xfrm>
            <a:off x="3099925" y="1369125"/>
            <a:ext cx="270000" cy="2421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6" name="Google Shape;316;p58"/>
          <p:cNvSpPr/>
          <p:nvPr/>
        </p:nvSpPr>
        <p:spPr>
          <a:xfrm>
            <a:off x="5919325" y="1369125"/>
            <a:ext cx="270000" cy="2421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7" name="Google Shape;317;p58"/>
          <p:cNvSpPr txBox="1"/>
          <p:nvPr/>
        </p:nvSpPr>
        <p:spPr>
          <a:xfrm>
            <a:off x="5279025" y="6442700"/>
            <a:ext cx="2024400" cy="5118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happened as a result of this revolt?</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5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205" name="Google Shape;205;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6" name="Google Shape;206;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7" name="Google Shape;207;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8" name="Google Shape;208;p5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9" name="Google Shape;209;p50"/>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210" name="Google Shape;210;p50"/>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211" name="Google Shape;211;p50"/>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12" name="Google Shape;212;p50"/>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13" name="Google Shape;213;p50"/>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Atlantic Slave Trade</a:t>
            </a:r>
            <a:endParaRPr b="1" sz="1600">
              <a:latin typeface="Inter"/>
              <a:ea typeface="Inter"/>
              <a:cs typeface="Inter"/>
              <a:sym typeface="Inter"/>
            </a:endParaRPr>
          </a:p>
        </p:txBody>
      </p:sp>
      <p:sp>
        <p:nvSpPr>
          <p:cNvPr id="214" name="Google Shape;214;p50"/>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215" name="Google Shape;215;p50"/>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216" name="Google Shape;216;p50"/>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217" name="Google Shape;217;p50"/>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218" name="Google Shape;218;p50"/>
          <p:cNvCxnSpPr>
            <a:stCxn id="213" idx="2"/>
            <a:endCxn id="209"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219" name="Google Shape;219;p50"/>
          <p:cNvCxnSpPr>
            <a:stCxn id="213" idx="2"/>
            <a:endCxn id="215"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220" name="Google Shape;220;p50"/>
          <p:cNvCxnSpPr>
            <a:stCxn id="213" idx="2"/>
            <a:endCxn id="214"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221" name="Google Shape;221;p50"/>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5" name="Shape 225"/>
        <p:cNvGrpSpPr/>
        <p:nvPr/>
      </p:nvGrpSpPr>
      <p:grpSpPr>
        <a:xfrm>
          <a:off x="0" y="0"/>
          <a:ext cx="0" cy="0"/>
          <a:chOff x="0" y="0"/>
          <a:chExt cx="0" cy="0"/>
        </a:xfrm>
      </p:grpSpPr>
      <p:sp>
        <p:nvSpPr>
          <p:cNvPr id="226" name="Google Shape;226;p51"/>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Source: Lawrence Hill, </a:t>
            </a:r>
            <a:r>
              <a:rPr i="1" lang="en" sz="1300">
                <a:solidFill>
                  <a:schemeClr val="dk1"/>
                </a:solidFill>
                <a:latin typeface="Inter SemiBold"/>
                <a:ea typeface="Inter SemiBold"/>
                <a:cs typeface="Inter SemiBold"/>
                <a:sym typeface="Inter SemiBold"/>
              </a:rPr>
              <a:t>Someone Knows My Name</a:t>
            </a:r>
            <a:r>
              <a:rPr lang="en" sz="1300">
                <a:solidFill>
                  <a:schemeClr val="dk1"/>
                </a:solidFill>
                <a:latin typeface="Inter SemiBold"/>
                <a:ea typeface="Inter SemiBold"/>
                <a:cs typeface="Inter SemiBold"/>
                <a:sym typeface="Inter SemiBold"/>
              </a:rPr>
              <a:t>, 2007. </a:t>
            </a:r>
            <a:endParaRPr sz="1300">
              <a:latin typeface="Inter"/>
              <a:ea typeface="Inter"/>
              <a:cs typeface="Inter"/>
              <a:sym typeface="Inter"/>
            </a:endParaRPr>
          </a:p>
        </p:txBody>
      </p:sp>
      <p:graphicFrame>
        <p:nvGraphicFramePr>
          <p:cNvPr id="227" name="Google Shape;227;p51"/>
          <p:cNvGraphicFramePr/>
          <p:nvPr/>
        </p:nvGraphicFramePr>
        <p:xfrm>
          <a:off x="469041" y="866635"/>
          <a:ext cx="3000000" cy="3000000"/>
        </p:xfrm>
        <a:graphic>
          <a:graphicData uri="http://schemas.openxmlformats.org/drawingml/2006/table">
            <a:tbl>
              <a:tblPr>
                <a:noFill/>
                <a:tableStyleId>{90A4B373-58B4-4285-87F1-2EFE14773218}</a:tableStyleId>
              </a:tblPr>
              <a:tblGrid>
                <a:gridCol w="2266425"/>
                <a:gridCol w="1662050"/>
                <a:gridCol w="2905850"/>
              </a:tblGrid>
              <a:tr h="299750">
                <a:tc gridSpan="3">
                  <a:txBody>
                    <a:bodyPr/>
                    <a:lstStyle/>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Historical fiction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In this excerpt, Aminata Diallo (age 11) has been captured from her village of Bayo in Africa in 1745. She recounts her experience on the Middle Passage below.</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Halant"/>
                          <a:ea typeface="Halant"/>
                          <a:cs typeface="Halant"/>
                          <a:sym typeface="Halant"/>
                        </a:rPr>
                        <a:t>We Glide Over the Unburied</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ship was an animal in the water. It rocked from side to side like a </a:t>
                      </a:r>
                      <a:r>
                        <a:rPr lang="en" sz="1200">
                          <a:solidFill>
                            <a:schemeClr val="dk1"/>
                          </a:solidFill>
                          <a:latin typeface="Inter"/>
                          <a:ea typeface="Inter"/>
                          <a:cs typeface="Inter"/>
                          <a:sym typeface="Inter"/>
                        </a:rPr>
                        <a:t>donkey</a:t>
                      </a:r>
                      <a:r>
                        <a:rPr lang="en" sz="1200">
                          <a:solidFill>
                            <a:schemeClr val="dk1"/>
                          </a:solidFill>
                          <a:latin typeface="Inter"/>
                          <a:ea typeface="Inter"/>
                          <a:cs typeface="Inter"/>
                          <a:sym typeface="Inter"/>
                        </a:rPr>
                        <a:t> trying to shake off a bundle, climbing the waves like a monkey gone mad. The animal had an endless appetite and consumed us all: men, women, and babies…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Above the cries of the captives and the shouts of the toubabu [Europeans] and the working homelanders, Sanu’s baby wailed on and on. It seemed to sense our fate. It howled as gasped and cried again. Goosebumps covered my arms. I fought to </a:t>
                      </a:r>
                      <a:r>
                        <a:rPr lang="en" sz="1200">
                          <a:solidFill>
                            <a:schemeClr val="dk1"/>
                          </a:solidFill>
                          <a:latin typeface="Inter"/>
                          <a:ea typeface="Inter"/>
                          <a:cs typeface="Inter"/>
                          <a:sym typeface="Inter"/>
                        </a:rPr>
                        <a:t>keep</a:t>
                      </a:r>
                      <a:r>
                        <a:rPr lang="en" sz="1200">
                          <a:solidFill>
                            <a:schemeClr val="dk1"/>
                          </a:solidFill>
                          <a:latin typeface="Inter"/>
                          <a:ea typeface="Inter"/>
                          <a:cs typeface="Inter"/>
                          <a:sym typeface="Inter"/>
                        </a:rPr>
                        <a:t> myself from screaming. Instead I choked on the stink of the ship and vomited. For a while, the nausea was a distraction.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After taking instructions, the assistant spoke to me, but I could not understand. The assistant repeated himself. I realized that the medicine man wanted me to call to the men below. I was to tell them that Fanta had had her baby.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toubab drew up the door to the men’s hold. I took a few steps down into the darkness, I could barely see.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son for Fanta,” I called out in Bamanankan.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that moment, homelander men began charging out of teh hold. They moved so swiftly that it took the two toubabu guarding the hatch a moment to grasp that the men were not shackled. The guards were thrown down into the hatch, into the hands of the rising men.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All around me, shots rang out and men and women cried. I backed myself against the ship’s railing. I saw a woman jump onto the back of a toubab sailor, clutching him like a monkey and using her </a:t>
                      </a:r>
                      <a:r>
                        <a:rPr lang="en" sz="1200">
                          <a:solidFill>
                            <a:schemeClr val="dk1"/>
                          </a:solidFill>
                          <a:latin typeface="Inter"/>
                          <a:ea typeface="Inter"/>
                          <a:cs typeface="Inter"/>
                          <a:sym typeface="Inter"/>
                        </a:rPr>
                        <a:t>fingers</a:t>
                      </a:r>
                      <a:r>
                        <a:rPr lang="en" sz="1200">
                          <a:solidFill>
                            <a:schemeClr val="dk1"/>
                          </a:solidFill>
                          <a:latin typeface="Inter"/>
                          <a:ea typeface="Inter"/>
                          <a:cs typeface="Inter"/>
                          <a:sym typeface="Inter"/>
                        </a:rPr>
                        <a:t> to claw at his eyes</a:t>
                      </a:r>
                      <a:r>
                        <a:rPr lang="en" sz="1200">
                          <a:solidFill>
                            <a:schemeClr val="dk1"/>
                          </a:solidFill>
                          <a:latin typeface="Inter"/>
                          <a:ea typeface="Inter"/>
                          <a:cs typeface="Inter"/>
                          <a:sym typeface="Inter"/>
                        </a:rPr>
                        <a:t>. Homelander men and women screamed, as did some toubabu. Other toubabu shouted orders. Their firesticks were deadly, but it seemed to take the toubabu time to use a firestick more than once. With knives and hammers and nails and enraged hands, the homelanders struck more quickly.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could hear no more battle cries of attacking homelanders. Now none of us was left standing. There was only moaning and wheezing and the sound of firesticks exploding. Then came the sound of angry metal clanking, as the toubabu clamped us all in irons. Fomba was shackled. Chekura was bleeding but not so badly as to be thrown overboard, so he too went into irons… With such a mess of bodies, bleeding, unconscious or dead, I couldn’t tell how many homelanders had been killed and how many had been lost to the sea.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228" name="Google Shape;228;p51"/>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Fiction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Someone Knows My Name</a:t>
            </a:r>
            <a:endParaRPr i="1" sz="1200">
              <a:solidFill>
                <a:srgbClr val="000000"/>
              </a:solidFill>
              <a:latin typeface="Plus Jakarta Sans Medium"/>
              <a:ea typeface="Plus Jakarta Sans Medium"/>
              <a:cs typeface="Plus Jakarta Sans Medium"/>
              <a:sym typeface="Plus Jakarta Sans Medium"/>
            </a:endParaRPr>
          </a:p>
        </p:txBody>
      </p:sp>
      <p:pic>
        <p:nvPicPr>
          <p:cNvPr id="229" name="Google Shape;229;p51"/>
          <p:cNvPicPr preferRelativeResize="0"/>
          <p:nvPr/>
        </p:nvPicPr>
        <p:blipFill>
          <a:blip r:embed="rId3">
            <a:alphaModFix/>
          </a:blip>
          <a:stretch>
            <a:fillRect/>
          </a:stretch>
        </p:blipFill>
        <p:spPr>
          <a:xfrm>
            <a:off x="216272" y="154797"/>
            <a:ext cx="1056536" cy="4381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sp>
        <p:nvSpPr>
          <p:cNvPr id="234" name="Google Shape;234;p52"/>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graphicFrame>
        <p:nvGraphicFramePr>
          <p:cNvPr id="235" name="Google Shape;235;p52"/>
          <p:cNvGraphicFramePr/>
          <p:nvPr/>
        </p:nvGraphicFramePr>
        <p:xfrm>
          <a:off x="469016" y="998323"/>
          <a:ext cx="3000000" cy="3000000"/>
        </p:xfrm>
        <a:graphic>
          <a:graphicData uri="http://schemas.openxmlformats.org/drawingml/2006/table">
            <a:tbl>
              <a:tblPr>
                <a:noFill/>
                <a:tableStyleId>{D3E5A367-8418-4DCF-9760-6A715E3AEC79}</a:tableStyleId>
              </a:tblPr>
              <a:tblGrid>
                <a:gridCol w="4738575"/>
                <a:gridCol w="2095775"/>
              </a:tblGrid>
              <a:tr h="1125750">
                <a:tc gridSpan="2">
                  <a:txBody>
                    <a:bodyPr/>
                    <a:lstStyle/>
                    <a:p>
                      <a:pPr indent="0" lvl="0" marL="0" rtl="0" algn="l">
                        <a:spcBef>
                          <a:spcPts val="0"/>
                        </a:spcBef>
                        <a:spcAft>
                          <a:spcPts val="0"/>
                        </a:spcAft>
                        <a:buNone/>
                      </a:pPr>
                      <a:r>
                        <a:rPr lang="en" sz="1300">
                          <a:latin typeface="Halant"/>
                          <a:ea typeface="Halant"/>
                          <a:cs typeface="Halant"/>
                          <a:sym typeface="Halant"/>
                        </a:rPr>
                        <a:t>Source: Olaudah Equiano, </a:t>
                      </a:r>
                      <a:r>
                        <a:rPr i="1" lang="en" sz="1300">
                          <a:latin typeface="Halant"/>
                          <a:ea typeface="Halant"/>
                          <a:cs typeface="Halant"/>
                          <a:sym typeface="Halant"/>
                        </a:rPr>
                        <a:t>The Interesting Narrative of the Life of Olaudah Equiano, or Gustavus Vassa, the African. Written by Himself</a:t>
                      </a:r>
                      <a:r>
                        <a:rPr lang="en" sz="1300">
                          <a:latin typeface="Halant"/>
                          <a:ea typeface="Halant"/>
                          <a:cs typeface="Halant"/>
                          <a:sym typeface="Halant"/>
                        </a:rPr>
                        <a:t>, 1789.</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Equiano was born in West Africa. He was kidnapped around age eleven and sold to European slave traders. He spent most of his time enslaved serving the captains of slave ships and British navy vessels. He eventually purchased his freedom and moved to England, where he became active in the abolition movement.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050100">
                <a:tc>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The first object which saluted my eyes when I arrived on the coast was the sea, a slave ship, which was then riding at anchor, and waiting for its cargo. These filled me with astonishment, which was soon converted into terror, when I was carried on board. I was immediately handled, and tossed up to see if I were sound, by some of the crew; and I was now persuaded that I had gotten into a world of bad spirits, and that they were going to kill me. . . indeed, such were the horrors of my views and fears at the moment, that, if ten thousand worlds had been my own, I would have freely parted with them all to have exchanged my condition with that of the meanest slave in my own country. When I looked round the ship too and saw a large furnace of copper boiling, and a multitude of black people of every description chained together, every one of their countenances expressing dejection and sorrow, I no longer doubted of my fate; and, quite overpowered with horror and anguish, I fell motionless on the deck and fainted…</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50370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was soon put down under the decks, and there I received such a salutation in my nostrils as I had never experienced in my life: so that, with the loathsomness [sic] of the stench, and crying together, I became so sick and low that I was not able to eat, nor had I the least desire to taste anything. I now wished for the last friend, death, to relieve me; but soon, to my grief, two of the white men offered me eatables; and, on my refusing to eat, one of them held me fast by the hands, and laid me across, I think, the windlass, and tied my feet, while the other flogged me severely. I had never experienced anything of this kind before, and, although not being used to the water, I naturally feared that element the first time I saw it, yet, nevertheless, could I have got over the nettings, I would have jumped over the side, but I could not; and besides, the crew used to watch us very closely who were not chained down to the decks, lest we should leap into the water; and I have seen some of these poor African prisoners most severely cut, for attempting to do so, and hourly whipped for not eating. This was often the case with myself.</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pic>
        <p:nvPicPr>
          <p:cNvPr id="236" name="Google Shape;236;p52"/>
          <p:cNvPicPr preferRelativeResize="0"/>
          <p:nvPr/>
        </p:nvPicPr>
        <p:blipFill>
          <a:blip r:embed="rId3">
            <a:alphaModFix/>
          </a:blip>
          <a:stretch>
            <a:fillRect/>
          </a:stretch>
        </p:blipFill>
        <p:spPr>
          <a:xfrm>
            <a:off x="5368925" y="2674175"/>
            <a:ext cx="1934449" cy="2521225"/>
          </a:xfrm>
          <a:prstGeom prst="rect">
            <a:avLst/>
          </a:prstGeom>
          <a:noFill/>
          <a:ln>
            <a:noFill/>
          </a:ln>
        </p:spPr>
      </p:pic>
      <p:sp>
        <p:nvSpPr>
          <p:cNvPr id="237" name="Google Shape;237;p52"/>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Primary Source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Middle Passage: Olaudah Equiano</a:t>
            </a:r>
            <a:endParaRPr>
              <a:latin typeface="Halant"/>
              <a:ea typeface="Halant"/>
              <a:cs typeface="Halant"/>
              <a:sym typeface="Halant"/>
            </a:endParaRPr>
          </a:p>
        </p:txBody>
      </p:sp>
      <p:pic>
        <p:nvPicPr>
          <p:cNvPr id="238" name="Google Shape;238;p52"/>
          <p:cNvPicPr preferRelativeResize="0"/>
          <p:nvPr/>
        </p:nvPicPr>
        <p:blipFill>
          <a:blip r:embed="rId4">
            <a:alphaModFix/>
          </a:blip>
          <a:stretch>
            <a:fillRect/>
          </a:stretch>
        </p:blipFill>
        <p:spPr>
          <a:xfrm>
            <a:off x="216272" y="154797"/>
            <a:ext cx="1056536" cy="4381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244" name="Google Shape;244;p53"/>
          <p:cNvGraphicFramePr/>
          <p:nvPr/>
        </p:nvGraphicFramePr>
        <p:xfrm>
          <a:off x="472467" y="913602"/>
          <a:ext cx="3000000" cy="3000000"/>
        </p:xfrm>
        <a:graphic>
          <a:graphicData uri="http://schemas.openxmlformats.org/drawingml/2006/table">
            <a:tbl>
              <a:tblPr>
                <a:noFill/>
                <a:tableStyleId>{D3E5A367-8418-4DCF-9760-6A715E3AEC79}</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45" name="Google Shape;245;p53"/>
          <p:cNvGraphicFramePr/>
          <p:nvPr/>
        </p:nvGraphicFramePr>
        <p:xfrm>
          <a:off x="561691" y="4938267"/>
          <a:ext cx="3000000" cy="3000000"/>
        </p:xfrm>
        <a:graphic>
          <a:graphicData uri="http://schemas.openxmlformats.org/drawingml/2006/table">
            <a:tbl>
              <a:tblPr>
                <a:noFill/>
                <a:tableStyleId>{D3E5A367-8418-4DCF-9760-6A715E3AEC79}</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46" name="Google Shape;246;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7" name="Google Shape;24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8" name="Google Shape;248;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2" name="Shape 252"/>
        <p:cNvGrpSpPr/>
        <p:nvPr/>
      </p:nvGrpSpPr>
      <p:grpSpPr>
        <a:xfrm>
          <a:off x="0" y="0"/>
          <a:ext cx="0" cy="0"/>
          <a:chOff x="0" y="0"/>
          <a:chExt cx="0" cy="0"/>
        </a:xfrm>
      </p:grpSpPr>
      <p:sp>
        <p:nvSpPr>
          <p:cNvPr id="253" name="Google Shape;253;p5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Source: Lawrence Hill, </a:t>
            </a:r>
            <a:r>
              <a:rPr i="1" lang="en" sz="1300">
                <a:solidFill>
                  <a:schemeClr val="dk1"/>
                </a:solidFill>
                <a:latin typeface="Inter SemiBold"/>
                <a:ea typeface="Inter SemiBold"/>
                <a:cs typeface="Inter SemiBold"/>
                <a:sym typeface="Inter SemiBold"/>
              </a:rPr>
              <a:t>Someone Knows My Name</a:t>
            </a:r>
            <a:r>
              <a:rPr lang="en" sz="1300">
                <a:solidFill>
                  <a:schemeClr val="dk1"/>
                </a:solidFill>
                <a:latin typeface="Inter SemiBold"/>
                <a:ea typeface="Inter SemiBold"/>
                <a:cs typeface="Inter SemiBold"/>
                <a:sym typeface="Inter SemiBold"/>
              </a:rPr>
              <a:t>, 2007. </a:t>
            </a:r>
            <a:endParaRPr sz="1300">
              <a:latin typeface="Inter"/>
              <a:ea typeface="Inter"/>
              <a:cs typeface="Inter"/>
              <a:sym typeface="Inter"/>
            </a:endParaRPr>
          </a:p>
        </p:txBody>
      </p:sp>
      <p:graphicFrame>
        <p:nvGraphicFramePr>
          <p:cNvPr id="254" name="Google Shape;254;p54"/>
          <p:cNvGraphicFramePr/>
          <p:nvPr/>
        </p:nvGraphicFramePr>
        <p:xfrm>
          <a:off x="940553" y="1687347"/>
          <a:ext cx="3000000" cy="3000000"/>
        </p:xfrm>
        <a:graphic>
          <a:graphicData uri="http://schemas.openxmlformats.org/drawingml/2006/table">
            <a:tbl>
              <a:tblPr>
                <a:noFill/>
                <a:tableStyleId>{90A4B373-58B4-4285-87F1-2EFE14773218}</a:tableStyleId>
              </a:tblPr>
              <a:tblGrid>
                <a:gridCol w="1945825"/>
                <a:gridCol w="1426950"/>
                <a:gridCol w="2494825"/>
              </a:tblGrid>
              <a:tr h="299750">
                <a:tc gridSpan="3">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Source: Sowande’ M. Mustakeem, </a:t>
                      </a:r>
                      <a:r>
                        <a:rPr i="1" lang="en" sz="1300">
                          <a:solidFill>
                            <a:schemeClr val="dk1"/>
                          </a:solidFill>
                          <a:latin typeface="Halant"/>
                          <a:ea typeface="Halant"/>
                          <a:cs typeface="Halant"/>
                          <a:sym typeface="Halant"/>
                        </a:rPr>
                        <a:t>Slavery at Sea: Terror, Sex, and Sickness in the Middle Passage</a:t>
                      </a:r>
                      <a:r>
                        <a:rPr lang="en" sz="1300">
                          <a:solidFill>
                            <a:schemeClr val="dk1"/>
                          </a:solidFill>
                          <a:latin typeface="Halant"/>
                          <a:ea typeface="Halant"/>
                          <a:cs typeface="Halant"/>
                          <a:sym typeface="Halant"/>
                        </a:rPr>
                        <a:t>, 2016.</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Sowande’ M. Mustakeem is an assistant professor of History and of African and African-American Studies at Washington University in St. Lous, Missouri.</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Alongside weaponry, upon boarding slaves, sailors immediately moved them into designated holdings confining them them throughout much of the journey. Physical separation and the movement of the captives into differing spaces varied according to commanders’ preferences and a ship’s size. As custodians within the human manufacturing process, their primary duty rested on employing precautionary measures to reduce any immediate prospects for future rebellion. Prevailing fears of unrest took on </a:t>
                      </a:r>
                      <a:r>
                        <a:rPr lang="en" sz="1200">
                          <a:solidFill>
                            <a:schemeClr val="dk1"/>
                          </a:solidFill>
                          <a:latin typeface="Inter"/>
                          <a:ea typeface="Inter"/>
                          <a:cs typeface="Inter"/>
                          <a:sym typeface="Inter"/>
                        </a:rPr>
                        <a:t>explicitly</a:t>
                      </a:r>
                      <a:r>
                        <a:rPr lang="en" sz="1200">
                          <a:solidFill>
                            <a:schemeClr val="dk1"/>
                          </a:solidFill>
                          <a:latin typeface="Inter"/>
                          <a:ea typeface="Inter"/>
                          <a:cs typeface="Inter"/>
                          <a:sym typeface="Inter"/>
                        </a:rPr>
                        <a:t> gendered overtones, routinely centering black men as the primary targets of uprisings, forcing them into the bottom holds of ships separate from the stowage of females and children.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Bondwomen contemplated and actively participated in open resistance aboard slave ships, but motivating factors as well as any schematic plans they devised are not revealed in surviving records.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In 1776, a slave revolt occurred on the </a:t>
                      </a:r>
                      <a:r>
                        <a:rPr i="1" lang="en" sz="1200">
                          <a:solidFill>
                            <a:schemeClr val="dk1"/>
                          </a:solidFill>
                          <a:latin typeface="Inter"/>
                          <a:ea typeface="Inter"/>
                          <a:cs typeface="Inter"/>
                          <a:sym typeface="Inter"/>
                        </a:rPr>
                        <a:t>Thames</a:t>
                      </a:r>
                      <a:r>
                        <a:rPr lang="en" sz="1200">
                          <a:solidFill>
                            <a:schemeClr val="dk1"/>
                          </a:solidFill>
                          <a:latin typeface="Inter"/>
                          <a:ea typeface="Inter"/>
                          <a:cs typeface="Inter"/>
                          <a:sym typeface="Inter"/>
                        </a:rPr>
                        <a:t> during the Middle Passage. The ship’s physician noted the particular role that women played in the uprising.]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serving as a spy, after </a:t>
                      </a:r>
                      <a:r>
                        <a:rPr lang="en" sz="1200">
                          <a:solidFill>
                            <a:schemeClr val="dk1"/>
                          </a:solidFill>
                          <a:latin typeface="Inter"/>
                          <a:ea typeface="Inter"/>
                          <a:cs typeface="Inter"/>
                          <a:sym typeface="Inter"/>
                        </a:rPr>
                        <a:t>determining</a:t>
                      </a:r>
                      <a:r>
                        <a:rPr lang="en" sz="1200">
                          <a:solidFill>
                            <a:schemeClr val="dk1"/>
                          </a:solidFill>
                          <a:latin typeface="Inter"/>
                          <a:ea typeface="Inter"/>
                          <a:cs typeface="Inter"/>
                          <a:sym typeface="Inter"/>
                        </a:rPr>
                        <a:t> the sailors were asleep, a bondwoman allegedly </a:t>
                      </a:r>
                      <a:r>
                        <a:rPr lang="en" sz="1200">
                          <a:solidFill>
                            <a:schemeClr val="dk1"/>
                          </a:solidFill>
                          <a:latin typeface="Inter"/>
                          <a:ea typeface="Inter"/>
                          <a:cs typeface="Inter"/>
                          <a:sym typeface="Inter"/>
                        </a:rPr>
                        <a:t>brought “a Hammer at the same time (all the Weapons that she could find) to execute the Treachery.” Knowing that females’ quarters were in many cases stowed near the storage room, this enabled the woman to secure an array of arms for herself and he fellow insurgents. Traveling unbound by the physical restraints of shackles and irons in contrast to their male  conspirators, some black women manipulated sailors’ views of them as submissive and far less threatening, using it according to their own needs, even amid battle. Female captives, therefore, played much more vital roles in the implementation of slave ship rebellions, through which they affirmed their humanity, defied gendered stereotypes held about them, and took their fate out of their captors’’ hands and back into their own.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255" name="Google Shape;255;p54"/>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Secondary Source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Slavery at Sea</a:t>
            </a:r>
            <a:endParaRPr i="1" sz="1200">
              <a:solidFill>
                <a:srgbClr val="000000"/>
              </a:solidFill>
              <a:latin typeface="Plus Jakarta Sans Medium"/>
              <a:ea typeface="Plus Jakarta Sans Medium"/>
              <a:cs typeface="Plus Jakarta Sans Medium"/>
              <a:sym typeface="Plus Jakarta Sans Medium"/>
            </a:endParaRPr>
          </a:p>
        </p:txBody>
      </p:sp>
      <p:pic>
        <p:nvPicPr>
          <p:cNvPr id="256" name="Google Shape;256;p54"/>
          <p:cNvPicPr preferRelativeResize="0"/>
          <p:nvPr/>
        </p:nvPicPr>
        <p:blipFill>
          <a:blip r:embed="rId3">
            <a:alphaModFix/>
          </a:blip>
          <a:stretch>
            <a:fillRect/>
          </a:stretch>
        </p:blipFill>
        <p:spPr>
          <a:xfrm>
            <a:off x="216272" y="154797"/>
            <a:ext cx="1056536" cy="438114"/>
          </a:xfrm>
          <a:prstGeom prst="rect">
            <a:avLst/>
          </a:prstGeom>
          <a:noFill/>
          <a:ln>
            <a:noFill/>
          </a:ln>
        </p:spPr>
      </p:pic>
      <p:sp>
        <p:nvSpPr>
          <p:cNvPr id="257" name="Google Shape;257;p54"/>
          <p:cNvSpPr txBox="1"/>
          <p:nvPr/>
        </p:nvSpPr>
        <p:spPr>
          <a:xfrm>
            <a:off x="457200" y="762000"/>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writing utensil and three highlighters, annotate the text below. In the margin, write one question about the text or summarize a main idea.</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 Words that are new or unclear   </a:t>
            </a:r>
            <a:r>
              <a:rPr lang="en" sz="1200">
                <a:solidFill>
                  <a:schemeClr val="dk1"/>
                </a:solidFill>
                <a:latin typeface="Halant"/>
                <a:ea typeface="Halant"/>
                <a:cs typeface="Halant"/>
                <a:sym typeface="Halant"/>
              </a:rPr>
              <a:t>⬜ Something that is surprising to learn 	⬜ A main claim</a:t>
            </a:r>
            <a:endParaRPr sz="12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1" name="Shape 261"/>
        <p:cNvGrpSpPr/>
        <p:nvPr/>
      </p:nvGrpSpPr>
      <p:grpSpPr>
        <a:xfrm>
          <a:off x="0" y="0"/>
          <a:ext cx="0" cy="0"/>
          <a:chOff x="0" y="0"/>
          <a:chExt cx="0" cy="0"/>
        </a:xfrm>
      </p:grpSpPr>
      <p:pic>
        <p:nvPicPr>
          <p:cNvPr id="262" name="Google Shape;262;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3" name="Google Shape;263;p55"/>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The Atlantic Slave Trade (Exemplar)</a:t>
            </a:r>
            <a:endParaRPr sz="1200">
              <a:solidFill>
                <a:srgbClr val="000000"/>
              </a:solidFill>
              <a:latin typeface="Plus Jakarta Sans Medium"/>
              <a:ea typeface="Plus Jakarta Sans Medium"/>
              <a:cs typeface="Plus Jakarta Sans Medium"/>
              <a:sym typeface="Plus Jakarta Sans Medium"/>
            </a:endParaRPr>
          </a:p>
        </p:txBody>
      </p:sp>
      <p:pic>
        <p:nvPicPr>
          <p:cNvPr id="264" name="Google Shape;264;p5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65" name="Google Shape;265;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6" name="Google Shape;266;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7" name="Google Shape;267;p55"/>
          <p:cNvSpPr txBox="1"/>
          <p:nvPr/>
        </p:nvSpPr>
        <p:spPr>
          <a:xfrm>
            <a:off x="1587500" y="1121319"/>
            <a:ext cx="5898000" cy="92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Contextualization &amp; Sourcing</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268" name="Google Shape;268;p55"/>
          <p:cNvSpPr txBox="1"/>
          <p:nvPr/>
        </p:nvSpPr>
        <p:spPr>
          <a:xfrm>
            <a:off x="338625" y="7758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269" name="Google Shape;269;p55"/>
          <p:cNvPicPr preferRelativeResize="0"/>
          <p:nvPr/>
        </p:nvPicPr>
        <p:blipFill>
          <a:blip r:embed="rId5">
            <a:alphaModFix/>
          </a:blip>
          <a:stretch>
            <a:fillRect/>
          </a:stretch>
        </p:blipFill>
        <p:spPr>
          <a:xfrm>
            <a:off x="712950" y="1167069"/>
            <a:ext cx="835800" cy="835800"/>
          </a:xfrm>
          <a:prstGeom prst="rect">
            <a:avLst/>
          </a:prstGeom>
          <a:noFill/>
          <a:ln>
            <a:noFill/>
          </a:ln>
        </p:spPr>
      </p:pic>
      <p:graphicFrame>
        <p:nvGraphicFramePr>
          <p:cNvPr id="270" name="Google Shape;270;p55"/>
          <p:cNvGraphicFramePr/>
          <p:nvPr/>
        </p:nvGraphicFramePr>
        <p:xfrm>
          <a:off x="941750" y="2058800"/>
          <a:ext cx="3000000" cy="3000000"/>
        </p:xfrm>
        <a:graphic>
          <a:graphicData uri="http://schemas.openxmlformats.org/drawingml/2006/table">
            <a:tbl>
              <a:tblPr>
                <a:noFill/>
                <a:tableStyleId>{D3E5A367-8418-4DCF-9760-6A715E3AEC79}</a:tableStyleId>
              </a:tblPr>
              <a:tblGrid>
                <a:gridCol w="5867400"/>
              </a:tblGrid>
              <a:tr h="381000">
                <a:tc>
                  <a:txBody>
                    <a:bodyPr/>
                    <a:lstStyle/>
                    <a:p>
                      <a:pPr indent="0" lvl="0" marL="0" rtl="0" algn="ctr">
                        <a:spcBef>
                          <a:spcPts val="0"/>
                        </a:spcBef>
                        <a:spcAft>
                          <a:spcPts val="0"/>
                        </a:spcAft>
                        <a:buNone/>
                      </a:pPr>
                      <a:r>
                        <a:rPr b="1" lang="en" sz="1200">
                          <a:latin typeface="Inter"/>
                          <a:ea typeface="Inter"/>
                          <a:cs typeface="Inter"/>
                          <a:sym typeface="Inter"/>
                        </a:rPr>
                        <a:t>What is the Context? - On the Atlantic Slave Trade</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From the 1500s-1800s, over 12.5 million Africans were transported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10 million of the above survived the voyage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400,000 went to North America; 1.3 million to Central America; 4 million to the Caribbean; 4.8 million to Brazil</a:t>
                      </a:r>
                      <a:endParaRPr sz="1200">
                        <a:latin typeface="Inter"/>
                        <a:ea typeface="Inter"/>
                        <a:cs typeface="Inter"/>
                        <a:sym typeface="Inter"/>
                      </a:endParaRPr>
                    </a:p>
                  </a:txBody>
                  <a:tcPr marT="91425" marB="91425" marR="91425" marL="91425"/>
                </a:tc>
              </a:tr>
            </a:tbl>
          </a:graphicData>
        </a:graphic>
      </p:graphicFrame>
      <p:sp>
        <p:nvSpPr>
          <p:cNvPr id="271" name="Google Shape;271;p55"/>
          <p:cNvSpPr txBox="1"/>
          <p:nvPr/>
        </p:nvSpPr>
        <p:spPr>
          <a:xfrm>
            <a:off x="338625" y="3343525"/>
            <a:ext cx="7112400" cy="57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&amp; Notes:</a:t>
            </a:r>
            <a:r>
              <a:rPr lang="en" sz="1200">
                <a:solidFill>
                  <a:schemeClr val="dk1"/>
                </a:solidFill>
                <a:latin typeface="Halant"/>
                <a:ea typeface="Halant"/>
                <a:cs typeface="Halant"/>
                <a:sym typeface="Halant"/>
              </a:rPr>
              <a:t> Go to</a:t>
            </a:r>
            <a:r>
              <a:rPr lang="en" sz="1200" u="sng">
                <a:solidFill>
                  <a:schemeClr val="hlink"/>
                </a:solidFill>
                <a:latin typeface="Halant"/>
                <a:ea typeface="Halant"/>
                <a:cs typeface="Halant"/>
                <a:sym typeface="Halant"/>
                <a:hlinkClick r:id="rId6"/>
              </a:rPr>
              <a:t> Slate’s The Atlantic Slave Trade Interactive</a:t>
            </a:r>
            <a:r>
              <a:rPr lang="en" sz="1200">
                <a:solidFill>
                  <a:schemeClr val="dk1"/>
                </a:solidFill>
                <a:latin typeface="Halant"/>
                <a:ea typeface="Halant"/>
                <a:cs typeface="Halant"/>
                <a:sym typeface="Halant"/>
              </a:rPr>
              <a:t>. Scroll down to the Interactive Map. Note that larger dots illustrate more enslaved people on board. The Interactive Map is designed to provide a visual representation of the scale Middle Passage portion of the Transatlantic Slave Trade</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Three times during the video, pause it and click and dot. Take note of the specific details about that ship. Click “More Info” to learn additional information. </a:t>
            </a:r>
            <a:r>
              <a:rPr b="1" lang="en" sz="1200">
                <a:solidFill>
                  <a:schemeClr val="accent1"/>
                </a:solidFill>
                <a:latin typeface="Inter"/>
                <a:ea typeface="Inter"/>
                <a:cs typeface="Inter"/>
                <a:sym typeface="Inter"/>
              </a:rPr>
              <a:t>Answers will vary.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stood out to you the most during the interactive?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noticed that as the years passed, there were significantly more voyages that took place.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you left wondering?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Since most of the ships didn’t land in North America, does that mean that there was more slavery in other places?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What’s missing from this when considering the Middle Passage and 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doesn’t include the impact on individuals. It just shows broad developments and trends. </a:t>
            </a:r>
            <a:endParaRPr b="1" sz="1200">
              <a:solidFill>
                <a:srgbClr val="E95C3D"/>
              </a:solidFill>
              <a:latin typeface="Inter"/>
              <a:ea typeface="Inter"/>
              <a:cs typeface="Inter"/>
              <a:sym typeface="Inter"/>
            </a:endParaRPr>
          </a:p>
        </p:txBody>
      </p:sp>
      <p:graphicFrame>
        <p:nvGraphicFramePr>
          <p:cNvPr id="272" name="Google Shape;272;p55"/>
          <p:cNvGraphicFramePr/>
          <p:nvPr/>
        </p:nvGraphicFramePr>
        <p:xfrm>
          <a:off x="338550" y="4800600"/>
          <a:ext cx="3000000" cy="3000000"/>
        </p:xfrm>
        <a:graphic>
          <a:graphicData uri="http://schemas.openxmlformats.org/drawingml/2006/table">
            <a:tbl>
              <a:tblPr>
                <a:noFill/>
                <a:tableStyleId>{D3E5A367-8418-4DCF-9760-6A715E3AEC79}</a:tableStyleId>
              </a:tblPr>
              <a:tblGrid>
                <a:gridCol w="557550"/>
                <a:gridCol w="1368250"/>
                <a:gridCol w="970925"/>
                <a:gridCol w="1218275"/>
                <a:gridCol w="1599450"/>
                <a:gridCol w="1397975"/>
              </a:tblGrid>
              <a:tr h="381000">
                <a:tc>
                  <a:txBody>
                    <a:bodyPr/>
                    <a:lstStyle/>
                    <a:p>
                      <a:pPr indent="0" lvl="0" marL="0" rtl="0" algn="l">
                        <a:spcBef>
                          <a:spcPts val="0"/>
                        </a:spcBef>
                        <a:spcAft>
                          <a:spcPts val="0"/>
                        </a:spcAft>
                        <a:buNone/>
                      </a:pPr>
                      <a:r>
                        <a:rPr b="1" lang="en" sz="1200">
                          <a:latin typeface="Inter"/>
                          <a:ea typeface="Inter"/>
                          <a:cs typeface="Inter"/>
                          <a:sym typeface="Inter"/>
                        </a:rPr>
                        <a:t>Date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Ship Name and Flag (Nation)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Origin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Destination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Total Journeys and Number of Africans Carried</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Additional Piece of Information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1680</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Arrabella</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Great Britain</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Gambia</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Virginia</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1 Journey</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177 Africans</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32 Africans died on voyage</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1709</a:t>
                      </a:r>
                      <a:endParaRPr b="1" sz="1200">
                        <a:solidFill>
                          <a:schemeClr val="accent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Regard</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Great Britain</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Gold Coast</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Saint John in the Virgin Islands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2 Journeys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793 Africans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Children were 18.4% of enslaved</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1827</a:t>
                      </a:r>
                      <a:endParaRPr b="1" sz="1200">
                        <a:solidFill>
                          <a:schemeClr val="accent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Josefina</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Portugal</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Cabinda, Angola</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Rio de Janeiro, Brazil</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8 Journeys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1,843 Africans</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Middle Passage took 42 days</a:t>
                      </a:r>
                      <a:endParaRPr b="1" sz="1200">
                        <a:solidFill>
                          <a:schemeClr val="accent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6" name="Shape 276"/>
        <p:cNvGrpSpPr/>
        <p:nvPr/>
      </p:nvGrpSpPr>
      <p:grpSpPr>
        <a:xfrm>
          <a:off x="0" y="0"/>
          <a:ext cx="0" cy="0"/>
          <a:chOff x="0" y="0"/>
          <a:chExt cx="0" cy="0"/>
        </a:xfrm>
      </p:grpSpPr>
      <p:sp>
        <p:nvSpPr>
          <p:cNvPr id="277" name="Google Shape;277;p5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278" name="Google Shape;278;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9" name="Google Shape;279;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0" name="Google Shape;280;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1" name="Google Shape;281;p5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2" name="Google Shape;282;p56"/>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European nations were competing for land and wealth in the Americas.</a:t>
            </a:r>
            <a:endParaRPr b="1" sz="1100">
              <a:solidFill>
                <a:srgbClr val="E95C3D"/>
              </a:solidFill>
              <a:latin typeface="Inter"/>
              <a:ea typeface="Inter"/>
              <a:cs typeface="Inter"/>
              <a:sym typeface="Inter"/>
            </a:endParaRPr>
          </a:p>
        </p:txBody>
      </p:sp>
      <p:sp>
        <p:nvSpPr>
          <p:cNvPr id="283" name="Google Shape;283;p56"/>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believe that once on the Middle Passage, enslaved Africans had no ability to resist or take control of their fate.</a:t>
            </a:r>
            <a:endParaRPr b="1" sz="1200">
              <a:solidFill>
                <a:srgbClr val="E95C3D"/>
              </a:solidFill>
              <a:latin typeface="Inter"/>
              <a:ea typeface="Inter"/>
              <a:cs typeface="Inter"/>
              <a:sym typeface="Inter"/>
            </a:endParaRPr>
          </a:p>
        </p:txBody>
      </p:sp>
      <p:sp>
        <p:nvSpPr>
          <p:cNvPr id="284" name="Google Shape;284;p56"/>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85" name="Google Shape;285;p56"/>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86" name="Google Shape;286;p56"/>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Atlantic Slave Trade</a:t>
            </a:r>
            <a:endParaRPr b="1" sz="1600">
              <a:latin typeface="Inter"/>
              <a:ea typeface="Inter"/>
              <a:cs typeface="Inter"/>
              <a:sym typeface="Inter"/>
            </a:endParaRPr>
          </a:p>
        </p:txBody>
      </p:sp>
      <p:sp>
        <p:nvSpPr>
          <p:cNvPr id="287" name="Google Shape;287;p56"/>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 narrative by an enslaved person</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Artifacts from a slave ship</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 ship log of enslaved people</a:t>
            </a:r>
            <a:endParaRPr b="1" sz="1100">
              <a:solidFill>
                <a:srgbClr val="E95C3D"/>
              </a:solidFill>
              <a:latin typeface="Inter"/>
              <a:ea typeface="Inter"/>
              <a:cs typeface="Inter"/>
              <a:sym typeface="Inter"/>
            </a:endParaRPr>
          </a:p>
        </p:txBody>
      </p:sp>
      <p:sp>
        <p:nvSpPr>
          <p:cNvPr id="288" name="Google Shape;288;p56"/>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I believe that anyone who enslaved others was horrible and wrong. Anyone who allowed it to happen is also to blame.</a:t>
            </a:r>
            <a:endParaRPr b="1" sz="1100">
              <a:solidFill>
                <a:srgbClr val="E95C3D"/>
              </a:solidFill>
              <a:latin typeface="Inter"/>
              <a:ea typeface="Inter"/>
              <a:cs typeface="Inter"/>
              <a:sym typeface="Inter"/>
            </a:endParaRPr>
          </a:p>
        </p:txBody>
      </p:sp>
      <p:sp>
        <p:nvSpPr>
          <p:cNvPr id="289" name="Google Shape;289;p56"/>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might say, “People should have now that slavery was wrong and stopped it immediately.”</a:t>
            </a:r>
            <a:endParaRPr b="1" sz="1100">
              <a:solidFill>
                <a:srgbClr val="E95C3D"/>
              </a:solidFill>
              <a:latin typeface="Inter"/>
              <a:ea typeface="Inter"/>
              <a:cs typeface="Inter"/>
              <a:sym typeface="Inter"/>
            </a:endParaRPr>
          </a:p>
        </p:txBody>
      </p:sp>
      <p:sp>
        <p:nvSpPr>
          <p:cNvPr id="290" name="Google Shape;290;p56"/>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b="1" lang="en" sz="1300">
                <a:solidFill>
                  <a:srgbClr val="E95C3D"/>
                </a:solidFill>
                <a:latin typeface="Inter"/>
                <a:ea typeface="Inter"/>
                <a:cs typeface="Inter"/>
                <a:sym typeface="Inter"/>
              </a:rPr>
              <a:t>enslaved Africans</a:t>
            </a:r>
            <a:r>
              <a:rPr lang="en" sz="1300">
                <a:latin typeface="Inter"/>
                <a:ea typeface="Inter"/>
                <a:cs typeface="Inter"/>
                <a:sym typeface="Inter"/>
              </a:rPr>
              <a:t> is by: </a:t>
            </a:r>
            <a:r>
              <a:rPr b="1" lang="en" sz="1300">
                <a:solidFill>
                  <a:srgbClr val="E95C3D"/>
                </a:solidFill>
                <a:latin typeface="Inter"/>
                <a:ea typeface="Inter"/>
                <a:cs typeface="Inter"/>
                <a:sym typeface="Inter"/>
              </a:rPr>
              <a:t>learning about how the experience varied for different groups of people, like women or children.</a:t>
            </a:r>
            <a:endParaRPr b="1" sz="1300">
              <a:solidFill>
                <a:srgbClr val="E95C3D"/>
              </a:solidFill>
              <a:latin typeface="Inter"/>
              <a:ea typeface="Inter"/>
              <a:cs typeface="Inter"/>
              <a:sym typeface="Inter"/>
            </a:endParaRPr>
          </a:p>
        </p:txBody>
      </p:sp>
      <p:cxnSp>
        <p:nvCxnSpPr>
          <p:cNvPr id="291" name="Google Shape;291;p56"/>
          <p:cNvCxnSpPr>
            <a:stCxn id="286" idx="2"/>
            <a:endCxn id="282"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292" name="Google Shape;292;p56"/>
          <p:cNvCxnSpPr>
            <a:stCxn id="286" idx="2"/>
            <a:endCxn id="288"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293" name="Google Shape;293;p56"/>
          <p:cNvCxnSpPr>
            <a:stCxn id="286" idx="2"/>
            <a:endCxn id="287"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294" name="Google Shape;294;p56"/>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8" name="Shape 298"/>
        <p:cNvGrpSpPr/>
        <p:nvPr/>
      </p:nvGrpSpPr>
      <p:grpSpPr>
        <a:xfrm>
          <a:off x="0" y="0"/>
          <a:ext cx="0" cy="0"/>
          <a:chOff x="0" y="0"/>
          <a:chExt cx="0" cy="0"/>
        </a:xfrm>
      </p:grpSpPr>
      <p:sp>
        <p:nvSpPr>
          <p:cNvPr id="299" name="Google Shape;299;p5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 Exemplar</a:t>
            </a:r>
            <a:endParaRPr sz="1500"/>
          </a:p>
        </p:txBody>
      </p:sp>
      <p:graphicFrame>
        <p:nvGraphicFramePr>
          <p:cNvPr id="300" name="Google Shape;300;p57"/>
          <p:cNvGraphicFramePr/>
          <p:nvPr/>
        </p:nvGraphicFramePr>
        <p:xfrm>
          <a:off x="472467" y="913602"/>
          <a:ext cx="3000000" cy="3000000"/>
        </p:xfrm>
        <a:graphic>
          <a:graphicData uri="http://schemas.openxmlformats.org/drawingml/2006/table">
            <a:tbl>
              <a:tblPr>
                <a:noFill/>
                <a:tableStyleId>{D3E5A367-8418-4DCF-9760-6A715E3AEC79}</a:tableStyleId>
              </a:tblPr>
              <a:tblGrid>
                <a:gridCol w="2043725"/>
                <a:gridCol w="2211100"/>
                <a:gridCol w="25760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P</a:t>
                      </a:r>
                      <a:r>
                        <a:rPr b="1" lang="en" sz="1000">
                          <a:solidFill>
                            <a:srgbClr val="E95C3D"/>
                          </a:solidFill>
                          <a:latin typeface="Inter"/>
                          <a:ea typeface="Inter"/>
                          <a:cs typeface="Inter"/>
                          <a:sym typeface="Inter"/>
                        </a:rPr>
                        <a:t>rimarily British and American readers, including abolitionists and those involved in the debate over slavery.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Enslavers, ship captains, and other captured Africans who did not leave written records are not shared in this document.</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document was written by Olaudah Equiano and published in 1789, during the height of the transatlantic slave trade.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abolitionist movement was gaining momentum in Britain, and debates over slavery were intensifying.</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document was written to expose the horrors of slavery and the Middle Passage, advocating for the abolition of the transatlantic slave trade.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Equiano’s description of enslaved Africans’ “dejection and sorrow” and his own experience of being “flogged severely” for refusing to eat highlight the brutality of the slave trade and support his abolitionist message.</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4504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author’s perspective is that of a formerly enslaved African who condemns the inhumane treatment of enslaved people and seeks to expose the horrors of the slave trade.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As an African who was enslaved and later freed, Equiano’s experiences give him a firsthand understanding of the brutality of slavery, shaping his abolitionist perspective and desire for justice.</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document is historically significant because it provides a firsthand account of the brutality of the Middle Passage and was used as a powerful piece of abolitionist literature to rally support against the transatlantic slave trade.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Equiano describes the horrific conditions aboard the slave ship, stating, “I was soon put down under the decks, and there I received such a salutation in my nostrils as I had never experienced in my life: so that, with the loathsomness of the stench, and crying together, I became so sick and low that I was not able to eat.” This quote is significant because it conveys the dehumanizing and unbearable environment endured by Africans during the Middle Passage. By documenting these atrocities, Equiano’s narrative played a crucial role in fueling the abolitionist movement and challenging the justifications for slavery.</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01" name="Google Shape;301;p57"/>
          <p:cNvGraphicFramePr/>
          <p:nvPr/>
        </p:nvGraphicFramePr>
        <p:xfrm>
          <a:off x="561691" y="5186992"/>
          <a:ext cx="3000000" cy="3000000"/>
        </p:xfrm>
        <a:graphic>
          <a:graphicData uri="http://schemas.openxmlformats.org/drawingml/2006/table">
            <a:tbl>
              <a:tblPr>
                <a:noFill/>
                <a:tableStyleId>{D3E5A367-8418-4DCF-9760-6A715E3AEC79}</a:tableStyleId>
              </a:tblPr>
              <a:tblGrid>
                <a:gridCol w="1839725"/>
              </a:tblGrid>
              <a:tr h="3759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anguish</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420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windlass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4202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salutation</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02" name="Google Shape;302;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3" name="Google Shape;303;p5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4" name="Google Shape;304;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